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9906000" cy="6858000" type="A4"/>
  <p:notesSz cx="6797675" cy="9926638"/>
  <p:defaultTextStyle>
    <a:defPPr>
      <a:defRPr lang="th-TH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ngsana New" pitchFamily="18" charset="-34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ngsana New" pitchFamily="18" charset="-34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ngsana New" pitchFamily="18" charset="-34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ngsana New" pitchFamily="18" charset="-34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00FF"/>
    <a:srgbClr val="FF9900"/>
    <a:srgbClr val="33CC33"/>
    <a:srgbClr val="FF3300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290" y="6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09613" y="742950"/>
            <a:ext cx="537845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noProof="0" smtClean="0"/>
              <a:t>ระดับที่สอง</a:t>
            </a:r>
          </a:p>
          <a:p>
            <a:pPr lvl="2"/>
            <a:r>
              <a:rPr lang="th-TH" noProof="0" smtClean="0"/>
              <a:t>ระดับที่สาม</a:t>
            </a:r>
          </a:p>
          <a:p>
            <a:pPr lvl="3"/>
            <a:r>
              <a:rPr lang="th-TH" noProof="0" smtClean="0"/>
              <a:t>ระดับที่สี่</a:t>
            </a:r>
          </a:p>
          <a:p>
            <a:pPr lvl="4"/>
            <a:r>
              <a:rPr lang="th-TH" noProof="0" smtClean="0"/>
              <a:t>ระดับที่ห้า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C156EB6-7138-4DA2-BBD0-807E7B05DD08}" type="slidenum">
              <a:rPr lang="en-US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24679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ngsana New" pitchFamily="18" charset="-34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BAFAD7-2782-4F0E-8BF4-7D4169BDA641}" type="slidenum">
              <a:rPr lang="en-US"/>
              <a:pPr/>
              <a:t>1</a:t>
            </a:fld>
            <a:endParaRPr lang="th-TH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 smtClean="0"/>
          </a:p>
        </p:txBody>
      </p:sp>
    </p:spTree>
    <p:extLst>
      <p:ext uri="{BB962C8B-B14F-4D97-AF65-F5344CB8AC3E}">
        <p14:creationId xmlns:p14="http://schemas.microsoft.com/office/powerpoint/2010/main" val="293357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103D4F-7E4D-41B3-9937-EC126D526854}" type="slidenum">
              <a:rPr lang="en-US"/>
              <a:pPr/>
              <a:t>2</a:t>
            </a:fld>
            <a:endParaRPr lang="th-TH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th-TH" smtClean="0">
                <a:cs typeface="Angsana New" pitchFamily="18" charset="-34"/>
              </a:rPr>
              <a:t>เอกสารประชาสัมพันธ์</a:t>
            </a:r>
          </a:p>
          <a:p>
            <a:endParaRPr lang="th-TH" smtClean="0"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85750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0375B7-BA6A-432D-8766-C0E6DC7F3F28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F70655-2218-4E0B-A2F0-5D324D28B6F1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6E6645-E3A1-4D39-8EA8-418051EB00AD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3385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29200" y="1981200"/>
            <a:ext cx="413385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8CE352-B5BD-4BA7-BBC9-8B1F85CF8FF4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B178A2-DAE6-467F-85FC-193DA3091050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B46E3-BD26-4CAE-9241-D21D7F946CC1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65C9F1-58A7-418E-9CDD-B4B38133D27D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6BE3BA-603C-4AEF-BC15-2DE246A8EFE5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 smtClean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F75A29-B471-40B8-B9A5-3082144D7A5E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4CE3CE-2293-498A-BB60-919AF71DCADE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058025" y="609600"/>
            <a:ext cx="2105025" cy="5486400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742950" y="609600"/>
            <a:ext cx="6162675" cy="5486400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43EDBE-FCF3-47A9-AAC1-857E99FD9A95}" type="slidenum">
              <a:rPr lang="en-US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คลิกเพื่อแก้ไขลักษณะชื่อเรื่องหลัก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คลิกเพื่อแก้ไขลักษณะข้อความหลัก</a:t>
            </a:r>
          </a:p>
          <a:p>
            <a:pPr lvl="1"/>
            <a:r>
              <a:rPr lang="th-TH" smtClean="0"/>
              <a:t>ระดับสอง</a:t>
            </a:r>
          </a:p>
          <a:p>
            <a:pPr lvl="2"/>
            <a:r>
              <a:rPr lang="th-TH" smtClean="0"/>
              <a:t>ระดับสาม</a:t>
            </a:r>
          </a:p>
          <a:p>
            <a:pPr lvl="3"/>
            <a:r>
              <a:rPr lang="th-TH" smtClean="0"/>
              <a:t>ระดับสี่</a:t>
            </a:r>
          </a:p>
          <a:p>
            <a:pPr lvl="4"/>
            <a:r>
              <a:rPr lang="th-TH" smtClean="0"/>
              <a:t>ระดับห้า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6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6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600"/>
            </a:lvl1pPr>
          </a:lstStyle>
          <a:p>
            <a:fld id="{74E53CCE-67B4-4713-9E67-A242AD03CD20}" type="slidenum">
              <a:rPr lang="en-US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4"/>
          <p:cNvSpPr txBox="1">
            <a:spLocks noChangeArrowheads="1"/>
          </p:cNvSpPr>
          <p:nvPr/>
        </p:nvSpPr>
        <p:spPr bwMode="auto">
          <a:xfrm>
            <a:off x="415925" y="1773238"/>
            <a:ext cx="2305050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zh-CN" sz="1600" b="1">
                <a:cs typeface="Angsana New" pitchFamily="18" charset="-34"/>
              </a:rPr>
              <a:t> 1</a:t>
            </a:r>
            <a:r>
              <a:rPr lang="th-TH" altLang="zh-CN" sz="1600">
                <a:cs typeface="Angsana New" pitchFamily="18" charset="-34"/>
              </a:rPr>
              <a:t>. หมั่นตรวจสอบการรั่วไหลของน้ำ  เพื่อลดการสูญเสียน้ำอย่างเปล่าประโยชน์</a:t>
            </a:r>
          </a:p>
          <a:p>
            <a:r>
              <a:rPr lang="th-TH" altLang="zh-CN" sz="1600">
                <a:cs typeface="Angsana New" pitchFamily="18" charset="-34"/>
              </a:rPr>
              <a:t>2.   ไม่ควรปล่อยให้น้ำไหลตลอดเวลาตอนล้างหน้า  แปรงฟัน โกนหนวด และสบู่ตอนอาบน้ำเพราะจะสูญน้ำไปโดยเปล่าประโยชน์  นาทีละหลาย ๆ ลิตร</a:t>
            </a:r>
          </a:p>
          <a:p>
            <a:r>
              <a:rPr lang="th-TH" altLang="zh-CN" sz="1600">
                <a:cs typeface="Angsana New" pitchFamily="18" charset="-34"/>
              </a:rPr>
              <a:t>3.  ใช้สบู่เหลวแทนสบู่ก้อนเวลาล้างมือ  เพราะการใช้สบู่ก้อนล้างมือจะใช้เวลามากกว่าการใช้สบู่เหลวและการใช้สบู่ เหลวที่ไม่เข้มข้น  จะใช้น้ำน้อยกว่าการล้างมือตัวสบู่เหลวเข้มข้น</a:t>
            </a:r>
          </a:p>
          <a:p>
            <a:r>
              <a:rPr lang="th-TH" altLang="zh-CN" sz="1600">
                <a:cs typeface="Angsana New" pitchFamily="18" charset="-34"/>
              </a:rPr>
              <a:t>4.  ซักผ้าด้วยมือ  ควรรองน้ำใส่กะละมังแค่พอใช้  อย่าเปิดน้ำไหลทิ้งไว้ตลอดเวลาซัก  เพราะสิ้นเปลืองกว่าการซักโดยวิธีการขังน้ำไว้ในกะละมัง </a:t>
            </a:r>
          </a:p>
          <a:p>
            <a:r>
              <a:rPr lang="th-TH" altLang="zh-CN" sz="1600">
                <a:cs typeface="Angsana New" pitchFamily="18" charset="-34"/>
              </a:rPr>
              <a:t>5.  ใช้ ฝักบัวรดน้ำต้นไม้แทนการฉีดน้ำด้วยสายยาง  </a:t>
            </a:r>
            <a:r>
              <a:rPr lang="th-TH" altLang="zh-CN" sz="1600"/>
              <a:t> </a:t>
            </a:r>
            <a:endParaRPr lang="th-TH" sz="1600"/>
          </a:p>
        </p:txBody>
      </p:sp>
      <p:sp>
        <p:nvSpPr>
          <p:cNvPr id="3075" name="Text Box 29"/>
          <p:cNvSpPr txBox="1">
            <a:spLocks noChangeArrowheads="1"/>
          </p:cNvSpPr>
          <p:nvPr/>
        </p:nvSpPr>
        <p:spPr bwMode="auto">
          <a:xfrm>
            <a:off x="7329488" y="476250"/>
            <a:ext cx="2405062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th-TH" altLang="zh-CN" sz="1600" b="1">
              <a:cs typeface="Angsana New" pitchFamily="18" charset="-34"/>
            </a:endParaRPr>
          </a:p>
          <a:p>
            <a:endParaRPr lang="th-TH" altLang="zh-CN" sz="1600" b="1">
              <a:cs typeface="Angsana New" pitchFamily="18" charset="-34"/>
            </a:endParaRPr>
          </a:p>
          <a:p>
            <a:endParaRPr lang="th-TH" sz="1600" b="1">
              <a:cs typeface="Angsana New" pitchFamily="18" charset="-34"/>
            </a:endParaRPr>
          </a:p>
        </p:txBody>
      </p:sp>
      <p:sp>
        <p:nvSpPr>
          <p:cNvPr id="2052" name="WordArt 32"/>
          <p:cNvSpPr>
            <a:spLocks noChangeArrowheads="1" noChangeShapeType="1" noTextEdit="1"/>
          </p:cNvSpPr>
          <p:nvPr/>
        </p:nvSpPr>
        <p:spPr bwMode="auto">
          <a:xfrm rot="-416086">
            <a:off x="415925" y="981075"/>
            <a:ext cx="1871663" cy="4651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th-TH" kern="1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ngsana New" panose="02020603050405020304" pitchFamily="18" charset="-34"/>
              </a:rPr>
              <a:t>               </a:t>
            </a:r>
            <a:r>
              <a:rPr lang="th-TH" kern="1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ngsana New" panose="02020603050405020304" pitchFamily="18" charset="-34"/>
              </a:rPr>
              <a:t>     </a:t>
            </a:r>
            <a:r>
              <a:rPr lang="th-TH" kern="1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ngsana New" panose="02020603050405020304" pitchFamily="18" charset="-34"/>
              </a:rPr>
              <a:t>       </a:t>
            </a:r>
            <a:endParaRPr lang="th-TH" b="1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3300">
                      <a:alpha val="5000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effectLst>
                <a:outerShdw dist="45791" dir="2021404" algn="ctr" rotWithShape="0">
                  <a:srgbClr val="9999FF"/>
                </a:outerShdw>
              </a:effectLst>
              <a:cs typeface="Angsana New" panose="02020603050405020304" pitchFamily="18" charset="-34"/>
            </a:endParaRPr>
          </a:p>
        </p:txBody>
      </p:sp>
      <p:sp>
        <p:nvSpPr>
          <p:cNvPr id="3077" name="Rectangle 37"/>
          <p:cNvSpPr>
            <a:spLocks noChangeArrowheads="1"/>
          </p:cNvSpPr>
          <p:nvPr/>
        </p:nvSpPr>
        <p:spPr bwMode="auto">
          <a:xfrm>
            <a:off x="3008313" y="549275"/>
            <a:ext cx="3960812" cy="547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33400" indent="-533400"/>
            <a:endParaRPr lang="th-TH" sz="1600">
              <a:cs typeface="Angsana New" pitchFamily="18" charset="-34"/>
            </a:endParaRPr>
          </a:p>
          <a:p>
            <a:pPr marL="533400" indent="-533400"/>
            <a:r>
              <a:rPr lang="th-TH" sz="1600">
                <a:cs typeface="Angsana New" pitchFamily="18" charset="-34"/>
              </a:rPr>
              <a:t>6.  ไม่ควรใช้สายยางและเปิดน้ำไหลตลอดเวลา</a:t>
            </a:r>
          </a:p>
          <a:p>
            <a:pPr marL="533400" indent="-533400"/>
            <a:r>
              <a:rPr lang="th-TH" sz="1600">
                <a:cs typeface="Angsana New" pitchFamily="18" charset="-34"/>
              </a:rPr>
              <a:t>     ในขณะที่ล้างรถเพราะจะใช้น้ำมากถึง  400  ลิตร</a:t>
            </a:r>
          </a:p>
          <a:p>
            <a:pPr marL="533400" indent="-533400"/>
            <a:r>
              <a:rPr lang="th-TH" sz="1600">
                <a:cs typeface="Angsana New" pitchFamily="18" charset="-34"/>
              </a:rPr>
              <a:t>     แต่ถ้าล้างด้วยน้ำและฟองน้ำในกระป๋องหรือภาชนะบรรจุน้ำ</a:t>
            </a:r>
          </a:p>
          <a:p>
            <a:pPr marL="533400" indent="-533400"/>
            <a:r>
              <a:rPr lang="th-TH" sz="1600">
                <a:cs typeface="Angsana New" pitchFamily="18" charset="-34"/>
              </a:rPr>
              <a:t>7. ไม่ควรล้างรถบ่อยครั้งจนเกินไป  เพราะนอกจากจะมีความสิ้นเปลือง</a:t>
            </a:r>
          </a:p>
          <a:p>
            <a:pPr marL="533400" indent="-533400"/>
            <a:r>
              <a:rPr lang="th-TH" sz="1600">
                <a:cs typeface="Angsana New" pitchFamily="18" charset="-34"/>
              </a:rPr>
              <a:t>    น้ำแล้ว  ยังทำให้เกิดสนิมที่ตัวถังได้ด้วย</a:t>
            </a:r>
          </a:p>
          <a:p>
            <a:pPr marL="533400" indent="-533400"/>
            <a:r>
              <a:rPr lang="th-TH" sz="1600">
                <a:cs typeface="Angsana New" pitchFamily="18" charset="-34"/>
              </a:rPr>
              <a:t>8. ตรวจสอบท่อน้ำรั่วภายในบ้านด้วยการปิดก๊อกน้ำทุกตัว</a:t>
            </a:r>
          </a:p>
          <a:p>
            <a:pPr marL="533400" indent="-533400"/>
            <a:r>
              <a:rPr lang="th-TH" sz="1600">
                <a:cs typeface="Angsana New" pitchFamily="18" charset="-34"/>
              </a:rPr>
              <a:t>    ภายในบ้าน  หลังจากที่ทุกคนเข้านอน (หรือเวลาที่แน่ใจว่า</a:t>
            </a:r>
          </a:p>
          <a:p>
            <a:pPr marL="533400" indent="-533400"/>
            <a:r>
              <a:rPr lang="th-TH" sz="1600">
                <a:cs typeface="Angsana New" pitchFamily="18" charset="-34"/>
              </a:rPr>
              <a:t>    ไม่มีใครใช้น้ำระยะหนึ่ง  โดยที่ยังไม่มีใครเปิดน้ำใช้ก็เรียกช่าง</a:t>
            </a:r>
          </a:p>
          <a:p>
            <a:pPr marL="533400" indent="-533400"/>
            <a:r>
              <a:rPr lang="th-TH" sz="1600">
                <a:cs typeface="Angsana New" pitchFamily="18" charset="-34"/>
              </a:rPr>
              <a:t>    มาตรวจซ่อมได้เลย) </a:t>
            </a:r>
          </a:p>
          <a:p>
            <a:pPr marL="533400" indent="-533400"/>
            <a:r>
              <a:rPr lang="th-TH" sz="1600">
                <a:cs typeface="Angsana New" pitchFamily="18" charset="-34"/>
              </a:rPr>
              <a:t>9. ควรล้างพืชผักและผลไม้ในอ่าง  หรือภาชนะที่มีการ</a:t>
            </a:r>
          </a:p>
          <a:p>
            <a:pPr marL="533400" indent="-533400"/>
            <a:r>
              <a:rPr lang="th-TH" sz="1600">
                <a:cs typeface="Angsana New" pitchFamily="18" charset="-34"/>
              </a:rPr>
              <a:t>    กักเก็บน้ำไว้เพียงพอ  เพราะการล้างด้วยน้ำที่ไหลจากก๊อกน้ำ</a:t>
            </a:r>
          </a:p>
          <a:p>
            <a:pPr marL="533400" indent="-533400"/>
            <a:r>
              <a:rPr lang="th-TH" sz="1600">
                <a:cs typeface="Angsana New" pitchFamily="18" charset="-34"/>
              </a:rPr>
              <a:t>   โดยตรง จะใช้น้ำมากกว่า  การล้างด้วยน้ำที่บรรจุไว้</a:t>
            </a:r>
          </a:p>
          <a:p>
            <a:pPr marL="533400" indent="-533400"/>
            <a:r>
              <a:rPr lang="th-TH" sz="1600">
                <a:cs typeface="Angsana New" pitchFamily="18" charset="-34"/>
              </a:rPr>
              <a:t>10. ตรวจสอบชักโครกว่ามีจุดรั่วซึมหรือไม่  ให้ลองหยดสีผสมอาหาร</a:t>
            </a:r>
          </a:p>
          <a:p>
            <a:pPr marL="533400" indent="-533400"/>
            <a:r>
              <a:rPr lang="th-TH" sz="1600">
                <a:cs typeface="Angsana New" pitchFamily="18" charset="-34"/>
              </a:rPr>
              <a:t>    ลงในถังพักน้ำ  แล้วสังเกตดูที่คอห่าน  หากมีน้ำสีลงมา โดยที่ไม่ได้</a:t>
            </a:r>
          </a:p>
          <a:p>
            <a:pPr marL="533400" indent="-533400"/>
            <a:r>
              <a:rPr lang="th-TH" sz="1600">
                <a:cs typeface="Angsana New" pitchFamily="18" charset="-34"/>
              </a:rPr>
              <a:t>   กดชักโครก</a:t>
            </a:r>
          </a:p>
          <a:p>
            <a:pPr marL="533400" indent="-533400"/>
            <a:endParaRPr lang="th-TH" sz="1600">
              <a:cs typeface="Angsana New" pitchFamily="18" charset="-34"/>
            </a:endParaRPr>
          </a:p>
          <a:p>
            <a:pPr marL="533400" indent="-533400"/>
            <a:endParaRPr lang="th-TH" sz="1600">
              <a:cs typeface="Angsana New" pitchFamily="18" charset="-34"/>
            </a:endParaRPr>
          </a:p>
          <a:p>
            <a:pPr marL="533400" indent="-533400"/>
            <a:r>
              <a:rPr lang="th-TH" sz="1600">
                <a:cs typeface="Angsana New" pitchFamily="18" charset="-34"/>
              </a:rPr>
              <a:t>                                   </a:t>
            </a:r>
          </a:p>
          <a:p>
            <a:pPr marL="533400" indent="-533400"/>
            <a:endParaRPr lang="th-TH" sz="1600">
              <a:cs typeface="Angsana New" pitchFamily="18" charset="-34"/>
            </a:endParaRPr>
          </a:p>
          <a:p>
            <a:pPr marL="533400" indent="-533400"/>
            <a:endParaRPr lang="th-TH" sz="1600">
              <a:cs typeface="Angsana New" pitchFamily="18" charset="-34"/>
            </a:endParaRPr>
          </a:p>
        </p:txBody>
      </p:sp>
      <p:sp>
        <p:nvSpPr>
          <p:cNvPr id="3078" name="Rectangle 39"/>
          <p:cNvSpPr>
            <a:spLocks noChangeArrowheads="1"/>
          </p:cNvSpPr>
          <p:nvPr/>
        </p:nvSpPr>
        <p:spPr bwMode="auto">
          <a:xfrm flipH="1">
            <a:off x="7045325" y="476250"/>
            <a:ext cx="2860675" cy="925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th-TH" altLang="zh-CN">
              <a:cs typeface="Angsana New" pitchFamily="18" charset="-34"/>
            </a:endParaRPr>
          </a:p>
          <a:p>
            <a:pPr algn="ctr"/>
            <a:endParaRPr lang="th-TH" altLang="zh-CN">
              <a:cs typeface="Angsana New" pitchFamily="18" charset="-34"/>
            </a:endParaRPr>
          </a:p>
          <a:p>
            <a:r>
              <a:rPr lang="th-TH" altLang="zh-CN" sz="1600">
                <a:cs typeface="Angsana New" pitchFamily="18" charset="-34"/>
              </a:rPr>
              <a:t>1.  ไม่ควรเปิดก๊อกน้ำทิ้งไว้  ขณะที่น้ำประปา</a:t>
            </a:r>
          </a:p>
          <a:p>
            <a:r>
              <a:rPr lang="th-TH" altLang="zh-CN" sz="1600">
                <a:cs typeface="Angsana New" pitchFamily="18" charset="-34"/>
              </a:rPr>
              <a:t>ไม่ไหล  เพราะเมื่อการประปาจ่ายน้ำท่านได้</a:t>
            </a:r>
          </a:p>
          <a:p>
            <a:r>
              <a:rPr lang="th-TH" altLang="zh-CN" sz="1600">
                <a:cs typeface="Angsana New" pitchFamily="18" charset="-34"/>
              </a:rPr>
              <a:t> น้ำอาจจะล้นภาชนะเก็บกัก  ทำให้เสียค่าน้ำ</a:t>
            </a:r>
          </a:p>
          <a:p>
            <a:r>
              <a:rPr lang="th-TH" altLang="zh-CN" sz="1600">
                <a:cs typeface="Angsana New" pitchFamily="18" charset="-34"/>
              </a:rPr>
              <a:t> แพงขึ้น</a:t>
            </a:r>
          </a:p>
          <a:p>
            <a:r>
              <a:rPr lang="th-TH" altLang="zh-CN" sz="1600">
                <a:cs typeface="Angsana New" pitchFamily="18" charset="-34"/>
              </a:rPr>
              <a:t>2.  ไม่ควรติดตั้งเครื่องสูบน้ำโดยตรงจากเส้น</a:t>
            </a:r>
          </a:p>
          <a:p>
            <a:r>
              <a:rPr lang="th-TH" altLang="zh-CN" sz="1600">
                <a:cs typeface="Angsana New" pitchFamily="18" charset="-34"/>
              </a:rPr>
              <a:t>ท่อประปา  กรณีที่น้ำประปาไม่ไหล  ซึ่งจะทำให้เกิดผลเสีย  ดังนี้</a:t>
            </a:r>
          </a:p>
          <a:p>
            <a:r>
              <a:rPr lang="th-TH" altLang="zh-CN" sz="1600">
                <a:cs typeface="Angsana New" pitchFamily="18" charset="-34"/>
              </a:rPr>
              <a:t>    2.1  ทำให้เสียค่าใช้จ่ายโดยไม่จำเป็น</a:t>
            </a:r>
          </a:p>
          <a:p>
            <a:r>
              <a:rPr lang="th-TH" altLang="zh-CN" sz="1600">
                <a:cs typeface="Angsana New" pitchFamily="18" charset="-34"/>
              </a:rPr>
              <a:t>    2.2  เมื่อเกิดท่อแตก  รั่ว  เครื่องสูบน้ำ</a:t>
            </a:r>
          </a:p>
          <a:p>
            <a:r>
              <a:rPr lang="th-TH" altLang="zh-CN" sz="1600">
                <a:cs typeface="Angsana New" pitchFamily="18" charset="-34"/>
              </a:rPr>
              <a:t> จะสูบน้ำและสิ่งสกปรกนอกเส้นท่อ</a:t>
            </a:r>
          </a:p>
          <a:p>
            <a:r>
              <a:rPr lang="th-TH" altLang="zh-CN" sz="1600">
                <a:cs typeface="Angsana New" pitchFamily="18" charset="-34"/>
              </a:rPr>
              <a:t>เข้าสู่ก๊อกน้ำด้วย</a:t>
            </a:r>
          </a:p>
          <a:p>
            <a:r>
              <a:rPr lang="th-TH" altLang="zh-CN" sz="1600">
                <a:cs typeface="Angsana New" pitchFamily="18" charset="-34"/>
              </a:rPr>
              <a:t>    2.3  ตัวเลขมาตรวัดน้ำจะขึ้นเร็วกว่าปกติ</a:t>
            </a:r>
          </a:p>
          <a:p>
            <a:r>
              <a:rPr lang="th-TH" altLang="zh-CN" sz="1600">
                <a:cs typeface="Angsana New" pitchFamily="18" charset="-34"/>
              </a:rPr>
              <a:t>    2.4  ในกรณีที่อุปกรณ์น้ำประปาชำรุด</a:t>
            </a:r>
          </a:p>
          <a:p>
            <a:r>
              <a:rPr lang="th-TH" altLang="zh-CN" sz="1600">
                <a:cs typeface="Angsana New" pitchFamily="18" charset="-34"/>
              </a:rPr>
              <a:t>เกิดการรั่วไหล เครื่องสูบน้ำจะทำงานตลอดเวลา</a:t>
            </a:r>
          </a:p>
          <a:p>
            <a:r>
              <a:rPr lang="th-TH" altLang="zh-CN" sz="1600">
                <a:cs typeface="Angsana New" pitchFamily="18" charset="-34"/>
              </a:rPr>
              <a:t>   2.5  ขณะที่ท่านใช้เครื่องสูบน้ำ  เพื่อนบ้าน</a:t>
            </a:r>
          </a:p>
          <a:p>
            <a:r>
              <a:rPr lang="th-TH" altLang="zh-CN" sz="1600">
                <a:cs typeface="Angsana New" pitchFamily="18" charset="-34"/>
              </a:rPr>
              <a:t>จะเกิดผลกระทบคือน้ำไหลน้อยหรือไม่ไหลเลย</a:t>
            </a:r>
          </a:p>
          <a:p>
            <a:r>
              <a:rPr lang="th-TH" altLang="zh-CN" sz="1600">
                <a:cs typeface="Angsana New" pitchFamily="18" charset="-34"/>
              </a:rPr>
              <a:t>3.  หากต้องการให้น้ำไหลแรง  ควรมีบ่อพัก</a:t>
            </a:r>
          </a:p>
          <a:p>
            <a:r>
              <a:rPr lang="th-TH" altLang="zh-CN" sz="1600">
                <a:cs typeface="Angsana New" pitchFamily="18" charset="-34"/>
              </a:rPr>
              <a:t>น้ำกักเก็บประปาไว้  และใช้เครื่องสูบน้ำ</a:t>
            </a:r>
          </a:p>
          <a:p>
            <a:r>
              <a:rPr lang="th-TH" altLang="zh-CN" sz="1600">
                <a:cs typeface="Angsana New" pitchFamily="18" charset="-34"/>
              </a:rPr>
              <a:t>จากบ่อพักน้ำโดยตรง</a:t>
            </a:r>
          </a:p>
          <a:p>
            <a:pPr algn="ctr"/>
            <a:endParaRPr lang="th-TH" altLang="zh-CN">
              <a:cs typeface="Angsana New" pitchFamily="18" charset="-34"/>
            </a:endParaRPr>
          </a:p>
          <a:p>
            <a:pPr algn="ctr"/>
            <a:endParaRPr lang="th-TH" altLang="zh-CN">
              <a:cs typeface="Angsana New" pitchFamily="18" charset="-34"/>
            </a:endParaRPr>
          </a:p>
          <a:p>
            <a:pPr algn="ctr"/>
            <a:endParaRPr lang="th-TH" altLang="zh-CN">
              <a:cs typeface="Angsana New" pitchFamily="18" charset="-34"/>
            </a:endParaRPr>
          </a:p>
          <a:p>
            <a:pPr algn="ctr"/>
            <a:endParaRPr lang="th-TH" altLang="zh-CN">
              <a:cs typeface="Angsana New" pitchFamily="18" charset="-34"/>
            </a:endParaRPr>
          </a:p>
          <a:p>
            <a:pPr algn="ctr"/>
            <a:endParaRPr lang="th-TH" altLang="zh-CN">
              <a:cs typeface="Angsana New" pitchFamily="18" charset="-34"/>
            </a:endParaRPr>
          </a:p>
          <a:p>
            <a:pPr algn="ctr"/>
            <a:endParaRPr lang="th-TH" altLang="zh-CN">
              <a:cs typeface="Angsana New" pitchFamily="18" charset="-34"/>
            </a:endParaRPr>
          </a:p>
          <a:p>
            <a:pPr algn="ctr"/>
            <a:endParaRPr lang="th-TH" altLang="zh-CN">
              <a:cs typeface="Angsana New" pitchFamily="18" charset="-34"/>
            </a:endParaRPr>
          </a:p>
          <a:p>
            <a:pPr algn="ctr"/>
            <a:endParaRPr lang="th-TH" altLang="zh-CN">
              <a:cs typeface="Angsana New" pitchFamily="18" charset="-34"/>
            </a:endParaRPr>
          </a:p>
          <a:p>
            <a:pPr algn="ctr"/>
            <a:endParaRPr lang="th-TH" altLang="zh-CN" sz="1600" b="1" u="sng">
              <a:cs typeface="Angsana New" pitchFamily="18" charset="-34"/>
            </a:endParaRPr>
          </a:p>
        </p:txBody>
      </p:sp>
      <p:sp>
        <p:nvSpPr>
          <p:cNvPr id="3079" name="AutoShape 43"/>
          <p:cNvSpPr>
            <a:spLocks noChangeArrowheads="1"/>
          </p:cNvSpPr>
          <p:nvPr/>
        </p:nvSpPr>
        <p:spPr bwMode="auto">
          <a:xfrm>
            <a:off x="7185025" y="549275"/>
            <a:ext cx="2447925" cy="647700"/>
          </a:xfrm>
          <a:prstGeom prst="wave">
            <a:avLst>
              <a:gd name="adj1" fmla="val 13005"/>
              <a:gd name="adj2" fmla="val 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2000">
                <a:cs typeface="Angsana New" pitchFamily="18" charset="-34"/>
              </a:rPr>
              <a:t>การใช้น้ำอย่างประหยัด</a:t>
            </a:r>
          </a:p>
        </p:txBody>
      </p:sp>
      <p:pic>
        <p:nvPicPr>
          <p:cNvPr id="3080" name="Picture 46" descr="ANd9GcQ5sQCOrO643dntBDkYM1x1fWRHJorqPDLrUFqSJBC5tBZuO1t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5388" y="4579938"/>
            <a:ext cx="2159000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8072438" y="4856163"/>
            <a:ext cx="0" cy="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5123" name="Rectangle 6"/>
          <p:cNvSpPr>
            <a:spLocks noChangeArrowheads="1"/>
          </p:cNvSpPr>
          <p:nvPr/>
        </p:nvSpPr>
        <p:spPr bwMode="auto">
          <a:xfrm>
            <a:off x="7099300" y="0"/>
            <a:ext cx="2806700" cy="5805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5124" name="Text Box 40"/>
          <p:cNvSpPr txBox="1">
            <a:spLocks noChangeArrowheads="1"/>
          </p:cNvSpPr>
          <p:nvPr/>
        </p:nvSpPr>
        <p:spPr bwMode="auto">
          <a:xfrm>
            <a:off x="7167563" y="5907088"/>
            <a:ext cx="24653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1800" b="1">
                <a:latin typeface="AngsanaUPC" pitchFamily="18" charset="-34"/>
                <a:cs typeface="AngsanaUPC" pitchFamily="18" charset="-34"/>
              </a:rPr>
              <a:t>องค์การบริหารส่วนตำบลบางด้วน</a:t>
            </a:r>
          </a:p>
          <a:p>
            <a:pPr algn="ctr"/>
            <a:r>
              <a:rPr lang="th-TH" sz="1800" b="1">
                <a:latin typeface="AngsanaUPC" pitchFamily="18" charset="-34"/>
                <a:cs typeface="AngsanaUPC" pitchFamily="18" charset="-34"/>
              </a:rPr>
              <a:t>โทร  075-576814</a:t>
            </a:r>
          </a:p>
        </p:txBody>
      </p:sp>
      <p:sp>
        <p:nvSpPr>
          <p:cNvPr id="5125" name="Text Box 44"/>
          <p:cNvSpPr txBox="1">
            <a:spLocks noChangeArrowheads="1"/>
          </p:cNvSpPr>
          <p:nvPr/>
        </p:nvSpPr>
        <p:spPr bwMode="auto">
          <a:xfrm>
            <a:off x="128588" y="765175"/>
            <a:ext cx="2520950" cy="400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th-TH" altLang="zh-CN" sz="1600" b="1">
              <a:ea typeface="SimSun" pitchFamily="2" charset="-122"/>
              <a:cs typeface="Angsana New" pitchFamily="18" charset="-34"/>
            </a:endParaRPr>
          </a:p>
          <a:p>
            <a:r>
              <a:rPr lang="th-TH" altLang="zh-CN" sz="1600" b="1">
                <a:ea typeface="SimSun" pitchFamily="2" charset="-122"/>
                <a:cs typeface="Angsana New" pitchFamily="18" charset="-34"/>
              </a:rPr>
              <a:t>หากเกิดท่อรั่วน้ำจะไหลอ่อนลงกว่าปกติ ควรตรวจสอบดังนี้ </a:t>
            </a:r>
            <a:endParaRPr lang="en-US" altLang="zh-CN" sz="1600" b="1">
              <a:ea typeface="SimSun" pitchFamily="2" charset="-122"/>
              <a:cs typeface="Angsana New" pitchFamily="18" charset="-34"/>
            </a:endParaRPr>
          </a:p>
          <a:p>
            <a:r>
              <a:rPr lang="th-TH" altLang="zh-CN" sz="1600" b="1">
                <a:ea typeface="SimSun" pitchFamily="2" charset="-122"/>
                <a:cs typeface="Angsana New" pitchFamily="18" charset="-34"/>
              </a:rPr>
              <a:t>       </a:t>
            </a:r>
            <a:r>
              <a:rPr lang="en-US" altLang="zh-CN" sz="1600" b="1">
                <a:ea typeface="SimSun" pitchFamily="2" charset="-122"/>
                <a:cs typeface="Angsana New" pitchFamily="18" charset="-34"/>
              </a:rPr>
              <a:t>1. </a:t>
            </a:r>
            <a:r>
              <a:rPr lang="th-TH" altLang="zh-CN" sz="1600" b="1">
                <a:ea typeface="SimSun" pitchFamily="2" charset="-122"/>
                <a:cs typeface="Angsana New" pitchFamily="18" charset="-34"/>
              </a:rPr>
              <a:t>ปิดก็อกน้ำทุกตัวภายในบ้าน </a:t>
            </a:r>
            <a:endParaRPr lang="en-US" altLang="zh-CN" sz="1600" b="1">
              <a:ea typeface="SimSun" pitchFamily="2" charset="-122"/>
              <a:cs typeface="Angsana New" pitchFamily="18" charset="-34"/>
            </a:endParaRPr>
          </a:p>
          <a:p>
            <a:r>
              <a:rPr lang="th-TH" altLang="zh-CN" sz="1600" b="1">
                <a:ea typeface="SimSun" pitchFamily="2" charset="-122"/>
                <a:cs typeface="Angsana New" pitchFamily="18" charset="-34"/>
              </a:rPr>
              <a:t>       2. ดูตัวเลขในมาตรวัดน้ำว่ามีการเคลื่อนไหวหรือไม่</a:t>
            </a:r>
          </a:p>
          <a:p>
            <a:r>
              <a:rPr lang="th-TH" altLang="zh-CN" sz="1600" b="1">
                <a:ea typeface="SimSun" pitchFamily="2" charset="-122"/>
                <a:cs typeface="Angsana New" pitchFamily="18" charset="-34"/>
              </a:rPr>
              <a:t>       3. ถ้าหากไม่มีท่อแตกรั่ว   มาตรวัด  </a:t>
            </a:r>
          </a:p>
          <a:p>
            <a:r>
              <a:rPr lang="th-TH" altLang="zh-CN" sz="1600" b="1">
                <a:ea typeface="SimSun" pitchFamily="2" charset="-122"/>
                <a:cs typeface="Angsana New" pitchFamily="18" charset="-34"/>
              </a:rPr>
              <a:t>  น้ำจะไม่เดิน  และตัวเลขจะอยู่คงที่ไม่เคลื่อนไหว</a:t>
            </a:r>
          </a:p>
          <a:p>
            <a:r>
              <a:rPr lang="th-TH" altLang="zh-CN" sz="1600" b="1">
                <a:ea typeface="SimSun" pitchFamily="2" charset="-122"/>
                <a:cs typeface="Angsana New" pitchFamily="18" charset="-34"/>
              </a:rPr>
              <a:t>       4.  หากตัวเลขเคลื่อนไหวแสดงว่ามีท่อแตกรั่ว</a:t>
            </a:r>
          </a:p>
          <a:p>
            <a:r>
              <a:rPr lang="th-TH" altLang="zh-CN" sz="1600" b="1">
                <a:ea typeface="SimSun" pitchFamily="2" charset="-122"/>
                <a:cs typeface="Angsana New" pitchFamily="18" charset="-34"/>
              </a:rPr>
              <a:t>         4.1  ฟังเสียง  และสังเกตดูการเคลื่อนไหวของตัวเลขในมาตรวัดน้ำ</a:t>
            </a:r>
          </a:p>
          <a:p>
            <a:r>
              <a:rPr lang="th-TH" altLang="zh-CN" sz="1600" b="1">
                <a:ea typeface="SimSun" pitchFamily="2" charset="-122"/>
                <a:cs typeface="Angsana New" pitchFamily="18" charset="-34"/>
              </a:rPr>
              <a:t>        4.2   พื้นดินบริเวณที่มีท่อแตกจะทรุดต่ำกว่าที่อื่น  และพื้นดินจะเปียกแฉะตลอดเวลาต้องรีบซ่อมแซมแก้ไขด่วน</a:t>
            </a:r>
            <a:endParaRPr lang="th-TH" sz="1600" b="1">
              <a:ea typeface="SimSun" pitchFamily="2" charset="-122"/>
              <a:cs typeface="Angsana New" pitchFamily="18" charset="-34"/>
            </a:endParaRPr>
          </a:p>
        </p:txBody>
      </p:sp>
      <p:grpSp>
        <p:nvGrpSpPr>
          <p:cNvPr id="5126" name="Group 54"/>
          <p:cNvGrpSpPr>
            <a:grpSpLocks/>
          </p:cNvGrpSpPr>
          <p:nvPr/>
        </p:nvGrpSpPr>
        <p:grpSpPr bwMode="auto">
          <a:xfrm>
            <a:off x="3152775" y="682625"/>
            <a:ext cx="3432175" cy="4811713"/>
            <a:chOff x="2994" y="1723"/>
            <a:chExt cx="1238" cy="1601"/>
          </a:xfrm>
        </p:grpSpPr>
        <p:sp>
          <p:nvSpPr>
            <p:cNvPr id="5134" name="Freeform 52"/>
            <p:cNvSpPr>
              <a:spLocks/>
            </p:cNvSpPr>
            <p:nvPr/>
          </p:nvSpPr>
          <p:spPr bwMode="auto">
            <a:xfrm>
              <a:off x="2994" y="1723"/>
              <a:ext cx="1238" cy="1601"/>
            </a:xfrm>
            <a:custGeom>
              <a:avLst/>
              <a:gdLst>
                <a:gd name="T0" fmla="*/ 81 w 1238"/>
                <a:gd name="T1" fmla="*/ 0 h 1601"/>
                <a:gd name="T2" fmla="*/ 227 w 1238"/>
                <a:gd name="T3" fmla="*/ 5 h 1601"/>
                <a:gd name="T4" fmla="*/ 372 w 1238"/>
                <a:gd name="T5" fmla="*/ 15 h 1601"/>
                <a:gd name="T6" fmla="*/ 520 w 1238"/>
                <a:gd name="T7" fmla="*/ 27 h 1601"/>
                <a:gd name="T8" fmla="*/ 671 w 1238"/>
                <a:gd name="T9" fmla="*/ 42 h 1601"/>
                <a:gd name="T10" fmla="*/ 821 w 1238"/>
                <a:gd name="T11" fmla="*/ 50 h 1601"/>
                <a:gd name="T12" fmla="*/ 969 w 1238"/>
                <a:gd name="T13" fmla="*/ 47 h 1601"/>
                <a:gd name="T14" fmla="*/ 1120 w 1238"/>
                <a:gd name="T15" fmla="*/ 32 h 1601"/>
                <a:gd name="T16" fmla="*/ 1218 w 1238"/>
                <a:gd name="T17" fmla="*/ 109 h 1601"/>
                <a:gd name="T18" fmla="*/ 1238 w 1238"/>
                <a:gd name="T19" fmla="*/ 296 h 1601"/>
                <a:gd name="T20" fmla="*/ 1231 w 1238"/>
                <a:gd name="T21" fmla="*/ 489 h 1601"/>
                <a:gd name="T22" fmla="*/ 1206 w 1238"/>
                <a:gd name="T23" fmla="*/ 684 h 1601"/>
                <a:gd name="T24" fmla="*/ 1176 w 1238"/>
                <a:gd name="T25" fmla="*/ 881 h 1601"/>
                <a:gd name="T26" fmla="*/ 1149 w 1238"/>
                <a:gd name="T27" fmla="*/ 1081 h 1601"/>
                <a:gd name="T28" fmla="*/ 1137 w 1238"/>
                <a:gd name="T29" fmla="*/ 1280 h 1601"/>
                <a:gd name="T30" fmla="*/ 1144 w 1238"/>
                <a:gd name="T31" fmla="*/ 1478 h 1601"/>
                <a:gd name="T32" fmla="*/ 1085 w 1238"/>
                <a:gd name="T33" fmla="*/ 1564 h 1601"/>
                <a:gd name="T34" fmla="*/ 940 w 1238"/>
                <a:gd name="T35" fmla="*/ 1552 h 1601"/>
                <a:gd name="T36" fmla="*/ 796 w 1238"/>
                <a:gd name="T37" fmla="*/ 1554 h 1601"/>
                <a:gd name="T38" fmla="*/ 653 w 1238"/>
                <a:gd name="T39" fmla="*/ 1564 h 1601"/>
                <a:gd name="T40" fmla="*/ 510 w 1238"/>
                <a:gd name="T41" fmla="*/ 1579 h 1601"/>
                <a:gd name="T42" fmla="*/ 367 w 1238"/>
                <a:gd name="T43" fmla="*/ 1594 h 1601"/>
                <a:gd name="T44" fmla="*/ 224 w 1238"/>
                <a:gd name="T45" fmla="*/ 1601 h 1601"/>
                <a:gd name="T46" fmla="*/ 76 w 1238"/>
                <a:gd name="T47" fmla="*/ 1599 h 1601"/>
                <a:gd name="T48" fmla="*/ 0 w 1238"/>
                <a:gd name="T49" fmla="*/ 1490 h 1601"/>
                <a:gd name="T50" fmla="*/ 12 w 1238"/>
                <a:gd name="T51" fmla="*/ 1288 h 1601"/>
                <a:gd name="T52" fmla="*/ 32 w 1238"/>
                <a:gd name="T53" fmla="*/ 1088 h 1601"/>
                <a:gd name="T54" fmla="*/ 57 w 1238"/>
                <a:gd name="T55" fmla="*/ 888 h 1601"/>
                <a:gd name="T56" fmla="*/ 79 w 1238"/>
                <a:gd name="T57" fmla="*/ 691 h 1601"/>
                <a:gd name="T58" fmla="*/ 86 w 1238"/>
                <a:gd name="T59" fmla="*/ 491 h 1601"/>
                <a:gd name="T60" fmla="*/ 76 w 1238"/>
                <a:gd name="T61" fmla="*/ 294 h 1601"/>
                <a:gd name="T62" fmla="*/ 39 w 1238"/>
                <a:gd name="T63" fmla="*/ 101 h 160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238"/>
                <a:gd name="T97" fmla="*/ 0 h 1601"/>
                <a:gd name="T98" fmla="*/ 1238 w 1238"/>
                <a:gd name="T99" fmla="*/ 1601 h 160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238" h="1601">
                  <a:moveTo>
                    <a:pt x="10" y="5"/>
                  </a:moveTo>
                  <a:lnTo>
                    <a:pt x="81" y="0"/>
                  </a:lnTo>
                  <a:lnTo>
                    <a:pt x="153" y="0"/>
                  </a:lnTo>
                  <a:lnTo>
                    <a:pt x="227" y="5"/>
                  </a:lnTo>
                  <a:lnTo>
                    <a:pt x="298" y="8"/>
                  </a:lnTo>
                  <a:lnTo>
                    <a:pt x="372" y="15"/>
                  </a:lnTo>
                  <a:lnTo>
                    <a:pt x="446" y="22"/>
                  </a:lnTo>
                  <a:lnTo>
                    <a:pt x="520" y="27"/>
                  </a:lnTo>
                  <a:lnTo>
                    <a:pt x="597" y="35"/>
                  </a:lnTo>
                  <a:lnTo>
                    <a:pt x="671" y="42"/>
                  </a:lnTo>
                  <a:lnTo>
                    <a:pt x="745" y="47"/>
                  </a:lnTo>
                  <a:lnTo>
                    <a:pt x="821" y="50"/>
                  </a:lnTo>
                  <a:lnTo>
                    <a:pt x="895" y="50"/>
                  </a:lnTo>
                  <a:lnTo>
                    <a:pt x="969" y="47"/>
                  </a:lnTo>
                  <a:lnTo>
                    <a:pt x="1046" y="42"/>
                  </a:lnTo>
                  <a:lnTo>
                    <a:pt x="1120" y="32"/>
                  </a:lnTo>
                  <a:lnTo>
                    <a:pt x="1196" y="18"/>
                  </a:lnTo>
                  <a:lnTo>
                    <a:pt x="1218" y="109"/>
                  </a:lnTo>
                  <a:lnTo>
                    <a:pt x="1231" y="203"/>
                  </a:lnTo>
                  <a:lnTo>
                    <a:pt x="1238" y="296"/>
                  </a:lnTo>
                  <a:lnTo>
                    <a:pt x="1236" y="390"/>
                  </a:lnTo>
                  <a:lnTo>
                    <a:pt x="1231" y="489"/>
                  </a:lnTo>
                  <a:lnTo>
                    <a:pt x="1221" y="585"/>
                  </a:lnTo>
                  <a:lnTo>
                    <a:pt x="1206" y="684"/>
                  </a:lnTo>
                  <a:lnTo>
                    <a:pt x="1194" y="782"/>
                  </a:lnTo>
                  <a:lnTo>
                    <a:pt x="1176" y="881"/>
                  </a:lnTo>
                  <a:lnTo>
                    <a:pt x="1162" y="982"/>
                  </a:lnTo>
                  <a:lnTo>
                    <a:pt x="1149" y="1081"/>
                  </a:lnTo>
                  <a:lnTo>
                    <a:pt x="1142" y="1182"/>
                  </a:lnTo>
                  <a:lnTo>
                    <a:pt x="1137" y="1280"/>
                  </a:lnTo>
                  <a:lnTo>
                    <a:pt x="1137" y="1379"/>
                  </a:lnTo>
                  <a:lnTo>
                    <a:pt x="1144" y="1478"/>
                  </a:lnTo>
                  <a:lnTo>
                    <a:pt x="1159" y="1576"/>
                  </a:lnTo>
                  <a:lnTo>
                    <a:pt x="1085" y="1564"/>
                  </a:lnTo>
                  <a:lnTo>
                    <a:pt x="1011" y="1557"/>
                  </a:lnTo>
                  <a:lnTo>
                    <a:pt x="940" y="1552"/>
                  </a:lnTo>
                  <a:lnTo>
                    <a:pt x="866" y="1552"/>
                  </a:lnTo>
                  <a:lnTo>
                    <a:pt x="796" y="1554"/>
                  </a:lnTo>
                  <a:lnTo>
                    <a:pt x="725" y="1559"/>
                  </a:lnTo>
                  <a:lnTo>
                    <a:pt x="653" y="1564"/>
                  </a:lnTo>
                  <a:lnTo>
                    <a:pt x="582" y="1571"/>
                  </a:lnTo>
                  <a:lnTo>
                    <a:pt x="510" y="1579"/>
                  </a:lnTo>
                  <a:lnTo>
                    <a:pt x="439" y="1586"/>
                  </a:lnTo>
                  <a:lnTo>
                    <a:pt x="367" y="1594"/>
                  </a:lnTo>
                  <a:lnTo>
                    <a:pt x="296" y="1599"/>
                  </a:lnTo>
                  <a:lnTo>
                    <a:pt x="224" y="1601"/>
                  </a:lnTo>
                  <a:lnTo>
                    <a:pt x="150" y="1601"/>
                  </a:lnTo>
                  <a:lnTo>
                    <a:pt x="76" y="1599"/>
                  </a:lnTo>
                  <a:lnTo>
                    <a:pt x="0" y="1591"/>
                  </a:lnTo>
                  <a:lnTo>
                    <a:pt x="0" y="1490"/>
                  </a:lnTo>
                  <a:lnTo>
                    <a:pt x="5" y="1389"/>
                  </a:lnTo>
                  <a:lnTo>
                    <a:pt x="12" y="1288"/>
                  </a:lnTo>
                  <a:lnTo>
                    <a:pt x="22" y="1189"/>
                  </a:lnTo>
                  <a:lnTo>
                    <a:pt x="32" y="1088"/>
                  </a:lnTo>
                  <a:lnTo>
                    <a:pt x="44" y="987"/>
                  </a:lnTo>
                  <a:lnTo>
                    <a:pt x="57" y="888"/>
                  </a:lnTo>
                  <a:lnTo>
                    <a:pt x="69" y="790"/>
                  </a:lnTo>
                  <a:lnTo>
                    <a:pt x="79" y="691"/>
                  </a:lnTo>
                  <a:lnTo>
                    <a:pt x="84" y="590"/>
                  </a:lnTo>
                  <a:lnTo>
                    <a:pt x="86" y="491"/>
                  </a:lnTo>
                  <a:lnTo>
                    <a:pt x="84" y="392"/>
                  </a:lnTo>
                  <a:lnTo>
                    <a:pt x="76" y="294"/>
                  </a:lnTo>
                  <a:lnTo>
                    <a:pt x="61" y="198"/>
                  </a:lnTo>
                  <a:lnTo>
                    <a:pt x="39" y="101"/>
                  </a:lnTo>
                  <a:lnTo>
                    <a:pt x="10" y="5"/>
                  </a:lnTo>
                  <a:close/>
                </a:path>
              </a:pathLst>
            </a:custGeom>
            <a:solidFill>
              <a:srgbClr val="800101"/>
            </a:solidFill>
            <a:ln w="0">
              <a:solidFill>
                <a:srgbClr val="800101"/>
              </a:solidFill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  <p:sp>
          <p:nvSpPr>
            <p:cNvPr id="5135" name="Freeform 53"/>
            <p:cNvSpPr>
              <a:spLocks/>
            </p:cNvSpPr>
            <p:nvPr/>
          </p:nvSpPr>
          <p:spPr bwMode="auto">
            <a:xfrm>
              <a:off x="3006" y="1741"/>
              <a:ext cx="1214" cy="1566"/>
            </a:xfrm>
            <a:custGeom>
              <a:avLst/>
              <a:gdLst>
                <a:gd name="T0" fmla="*/ 82 w 1214"/>
                <a:gd name="T1" fmla="*/ 0 h 1566"/>
                <a:gd name="T2" fmla="*/ 222 w 1214"/>
                <a:gd name="T3" fmla="*/ 2 h 1566"/>
                <a:gd name="T4" fmla="*/ 368 w 1214"/>
                <a:gd name="T5" fmla="*/ 12 h 1566"/>
                <a:gd name="T6" fmla="*/ 513 w 1214"/>
                <a:gd name="T7" fmla="*/ 27 h 1566"/>
                <a:gd name="T8" fmla="*/ 659 w 1214"/>
                <a:gd name="T9" fmla="*/ 39 h 1566"/>
                <a:gd name="T10" fmla="*/ 804 w 1214"/>
                <a:gd name="T11" fmla="*/ 46 h 1566"/>
                <a:gd name="T12" fmla="*/ 952 w 1214"/>
                <a:gd name="T13" fmla="*/ 44 h 1566"/>
                <a:gd name="T14" fmla="*/ 1100 w 1214"/>
                <a:gd name="T15" fmla="*/ 29 h 1566"/>
                <a:gd name="T16" fmla="*/ 1194 w 1214"/>
                <a:gd name="T17" fmla="*/ 106 h 1566"/>
                <a:gd name="T18" fmla="*/ 1214 w 1214"/>
                <a:gd name="T19" fmla="*/ 288 h 1566"/>
                <a:gd name="T20" fmla="*/ 1206 w 1214"/>
                <a:gd name="T21" fmla="*/ 476 h 1566"/>
                <a:gd name="T22" fmla="*/ 1184 w 1214"/>
                <a:gd name="T23" fmla="*/ 668 h 1566"/>
                <a:gd name="T24" fmla="*/ 1154 w 1214"/>
                <a:gd name="T25" fmla="*/ 863 h 1566"/>
                <a:gd name="T26" fmla="*/ 1127 w 1214"/>
                <a:gd name="T27" fmla="*/ 1058 h 1566"/>
                <a:gd name="T28" fmla="*/ 1113 w 1214"/>
                <a:gd name="T29" fmla="*/ 1253 h 1566"/>
                <a:gd name="T30" fmla="*/ 1122 w 1214"/>
                <a:gd name="T31" fmla="*/ 1447 h 1566"/>
                <a:gd name="T32" fmla="*/ 1063 w 1214"/>
                <a:gd name="T33" fmla="*/ 1531 h 1566"/>
                <a:gd name="T34" fmla="*/ 923 w 1214"/>
                <a:gd name="T35" fmla="*/ 1519 h 1566"/>
                <a:gd name="T36" fmla="*/ 782 w 1214"/>
                <a:gd name="T37" fmla="*/ 1521 h 1566"/>
                <a:gd name="T38" fmla="*/ 641 w 1214"/>
                <a:gd name="T39" fmla="*/ 1531 h 1566"/>
                <a:gd name="T40" fmla="*/ 503 w 1214"/>
                <a:gd name="T41" fmla="*/ 1546 h 1566"/>
                <a:gd name="T42" fmla="*/ 363 w 1214"/>
                <a:gd name="T43" fmla="*/ 1558 h 1566"/>
                <a:gd name="T44" fmla="*/ 220 w 1214"/>
                <a:gd name="T45" fmla="*/ 1566 h 1566"/>
                <a:gd name="T46" fmla="*/ 77 w 1214"/>
                <a:gd name="T47" fmla="*/ 1563 h 1566"/>
                <a:gd name="T48" fmla="*/ 0 w 1214"/>
                <a:gd name="T49" fmla="*/ 1457 h 1566"/>
                <a:gd name="T50" fmla="*/ 12 w 1214"/>
                <a:gd name="T51" fmla="*/ 1260 h 1566"/>
                <a:gd name="T52" fmla="*/ 32 w 1214"/>
                <a:gd name="T53" fmla="*/ 1065 h 1566"/>
                <a:gd name="T54" fmla="*/ 57 w 1214"/>
                <a:gd name="T55" fmla="*/ 868 h 1566"/>
                <a:gd name="T56" fmla="*/ 77 w 1214"/>
                <a:gd name="T57" fmla="*/ 673 h 1566"/>
                <a:gd name="T58" fmla="*/ 86 w 1214"/>
                <a:gd name="T59" fmla="*/ 481 h 1566"/>
                <a:gd name="T60" fmla="*/ 77 w 1214"/>
                <a:gd name="T61" fmla="*/ 288 h 1566"/>
                <a:gd name="T62" fmla="*/ 40 w 1214"/>
                <a:gd name="T63" fmla="*/ 96 h 156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214"/>
                <a:gd name="T97" fmla="*/ 0 h 1566"/>
                <a:gd name="T98" fmla="*/ 1214 w 1214"/>
                <a:gd name="T99" fmla="*/ 1566 h 156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214" h="1566">
                  <a:moveTo>
                    <a:pt x="10" y="2"/>
                  </a:moveTo>
                  <a:lnTo>
                    <a:pt x="82" y="0"/>
                  </a:lnTo>
                  <a:lnTo>
                    <a:pt x="151" y="0"/>
                  </a:lnTo>
                  <a:lnTo>
                    <a:pt x="222" y="2"/>
                  </a:lnTo>
                  <a:lnTo>
                    <a:pt x="294" y="7"/>
                  </a:lnTo>
                  <a:lnTo>
                    <a:pt x="368" y="12"/>
                  </a:lnTo>
                  <a:lnTo>
                    <a:pt x="439" y="19"/>
                  </a:lnTo>
                  <a:lnTo>
                    <a:pt x="513" y="27"/>
                  </a:lnTo>
                  <a:lnTo>
                    <a:pt x="585" y="34"/>
                  </a:lnTo>
                  <a:lnTo>
                    <a:pt x="659" y="39"/>
                  </a:lnTo>
                  <a:lnTo>
                    <a:pt x="733" y="44"/>
                  </a:lnTo>
                  <a:lnTo>
                    <a:pt x="804" y="46"/>
                  </a:lnTo>
                  <a:lnTo>
                    <a:pt x="878" y="46"/>
                  </a:lnTo>
                  <a:lnTo>
                    <a:pt x="952" y="44"/>
                  </a:lnTo>
                  <a:lnTo>
                    <a:pt x="1026" y="39"/>
                  </a:lnTo>
                  <a:lnTo>
                    <a:pt x="1100" y="29"/>
                  </a:lnTo>
                  <a:lnTo>
                    <a:pt x="1172" y="17"/>
                  </a:lnTo>
                  <a:lnTo>
                    <a:pt x="1194" y="106"/>
                  </a:lnTo>
                  <a:lnTo>
                    <a:pt x="1209" y="194"/>
                  </a:lnTo>
                  <a:lnTo>
                    <a:pt x="1214" y="288"/>
                  </a:lnTo>
                  <a:lnTo>
                    <a:pt x="1214" y="382"/>
                  </a:lnTo>
                  <a:lnTo>
                    <a:pt x="1206" y="476"/>
                  </a:lnTo>
                  <a:lnTo>
                    <a:pt x="1196" y="572"/>
                  </a:lnTo>
                  <a:lnTo>
                    <a:pt x="1184" y="668"/>
                  </a:lnTo>
                  <a:lnTo>
                    <a:pt x="1169" y="764"/>
                  </a:lnTo>
                  <a:lnTo>
                    <a:pt x="1154" y="863"/>
                  </a:lnTo>
                  <a:lnTo>
                    <a:pt x="1140" y="959"/>
                  </a:lnTo>
                  <a:lnTo>
                    <a:pt x="1127" y="1058"/>
                  </a:lnTo>
                  <a:lnTo>
                    <a:pt x="1117" y="1156"/>
                  </a:lnTo>
                  <a:lnTo>
                    <a:pt x="1113" y="1253"/>
                  </a:lnTo>
                  <a:lnTo>
                    <a:pt x="1115" y="1351"/>
                  </a:lnTo>
                  <a:lnTo>
                    <a:pt x="1122" y="1447"/>
                  </a:lnTo>
                  <a:lnTo>
                    <a:pt x="1137" y="1544"/>
                  </a:lnTo>
                  <a:lnTo>
                    <a:pt x="1063" y="1531"/>
                  </a:lnTo>
                  <a:lnTo>
                    <a:pt x="992" y="1524"/>
                  </a:lnTo>
                  <a:lnTo>
                    <a:pt x="923" y="1519"/>
                  </a:lnTo>
                  <a:lnTo>
                    <a:pt x="851" y="1519"/>
                  </a:lnTo>
                  <a:lnTo>
                    <a:pt x="782" y="1521"/>
                  </a:lnTo>
                  <a:lnTo>
                    <a:pt x="710" y="1526"/>
                  </a:lnTo>
                  <a:lnTo>
                    <a:pt x="641" y="1531"/>
                  </a:lnTo>
                  <a:lnTo>
                    <a:pt x="572" y="1539"/>
                  </a:lnTo>
                  <a:lnTo>
                    <a:pt x="503" y="1546"/>
                  </a:lnTo>
                  <a:lnTo>
                    <a:pt x="432" y="1553"/>
                  </a:lnTo>
                  <a:lnTo>
                    <a:pt x="363" y="1558"/>
                  </a:lnTo>
                  <a:lnTo>
                    <a:pt x="291" y="1563"/>
                  </a:lnTo>
                  <a:lnTo>
                    <a:pt x="220" y="1566"/>
                  </a:lnTo>
                  <a:lnTo>
                    <a:pt x="148" y="1566"/>
                  </a:lnTo>
                  <a:lnTo>
                    <a:pt x="77" y="1563"/>
                  </a:lnTo>
                  <a:lnTo>
                    <a:pt x="3" y="1556"/>
                  </a:lnTo>
                  <a:lnTo>
                    <a:pt x="0" y="1457"/>
                  </a:lnTo>
                  <a:lnTo>
                    <a:pt x="5" y="1359"/>
                  </a:lnTo>
                  <a:lnTo>
                    <a:pt x="12" y="1260"/>
                  </a:lnTo>
                  <a:lnTo>
                    <a:pt x="22" y="1161"/>
                  </a:lnTo>
                  <a:lnTo>
                    <a:pt x="32" y="1065"/>
                  </a:lnTo>
                  <a:lnTo>
                    <a:pt x="45" y="966"/>
                  </a:lnTo>
                  <a:lnTo>
                    <a:pt x="57" y="868"/>
                  </a:lnTo>
                  <a:lnTo>
                    <a:pt x="69" y="772"/>
                  </a:lnTo>
                  <a:lnTo>
                    <a:pt x="77" y="673"/>
                  </a:lnTo>
                  <a:lnTo>
                    <a:pt x="84" y="577"/>
                  </a:lnTo>
                  <a:lnTo>
                    <a:pt x="86" y="481"/>
                  </a:lnTo>
                  <a:lnTo>
                    <a:pt x="84" y="384"/>
                  </a:lnTo>
                  <a:lnTo>
                    <a:pt x="77" y="288"/>
                  </a:lnTo>
                  <a:lnTo>
                    <a:pt x="62" y="192"/>
                  </a:lnTo>
                  <a:lnTo>
                    <a:pt x="40" y="96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800101"/>
              </a:solidFill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</p:grpSp>
      <p:pic>
        <p:nvPicPr>
          <p:cNvPr id="5127" name="Picture 4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57825" y="836613"/>
            <a:ext cx="10668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8" name="Rectangle 43"/>
          <p:cNvSpPr>
            <a:spLocks noChangeArrowheads="1"/>
          </p:cNvSpPr>
          <p:nvPr/>
        </p:nvSpPr>
        <p:spPr bwMode="auto">
          <a:xfrm>
            <a:off x="3657600" y="2286000"/>
            <a:ext cx="23764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zh-CN" sz="1800"/>
              <a:t> </a:t>
            </a:r>
            <a:endParaRPr lang="th-TH" sz="1600"/>
          </a:p>
        </p:txBody>
      </p:sp>
      <p:sp>
        <p:nvSpPr>
          <p:cNvPr id="5129" name="WordArt 56"/>
          <p:cNvSpPr>
            <a:spLocks noChangeArrowheads="1" noChangeShapeType="1" noTextEdit="1"/>
          </p:cNvSpPr>
          <p:nvPr/>
        </p:nvSpPr>
        <p:spPr bwMode="auto">
          <a:xfrm>
            <a:off x="7545388" y="692150"/>
            <a:ext cx="2089150" cy="890588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th-TH" b="1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Angsana New"/>
                <a:cs typeface="Angsana New"/>
              </a:rPr>
              <a:t>เอกสารประชาสัมพันธ์</a:t>
            </a:r>
          </a:p>
          <a:p>
            <a:pPr algn="ctr"/>
            <a:r>
              <a:rPr lang="th-TH" b="1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Angsana New"/>
                <a:cs typeface="Angsana New"/>
              </a:rPr>
              <a:t>การใช้น้ำอย่างประหยัด</a:t>
            </a:r>
          </a:p>
        </p:txBody>
      </p:sp>
      <p:pic>
        <p:nvPicPr>
          <p:cNvPr id="5130" name="Picture 59" descr="ANd9GcRLZ31Qu8r8Y0VwpkbuiZiwkmA3rL0cMnHmwhvYnnFa9VHQufOv0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00925" y="1989138"/>
            <a:ext cx="22320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1" name="AutoShape 62"/>
          <p:cNvSpPr>
            <a:spLocks noChangeArrowheads="1"/>
          </p:cNvSpPr>
          <p:nvPr/>
        </p:nvSpPr>
        <p:spPr bwMode="auto">
          <a:xfrm>
            <a:off x="0" y="260350"/>
            <a:ext cx="2936875" cy="720725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1600">
                <a:cs typeface="Angsana New" pitchFamily="18" charset="-34"/>
              </a:rPr>
              <a:t>วิธีการตรวจสอบท่อแตก ท่อรั่ว</a:t>
            </a:r>
          </a:p>
        </p:txBody>
      </p:sp>
      <p:sp>
        <p:nvSpPr>
          <p:cNvPr id="5132" name="Rectangle 66"/>
          <p:cNvSpPr>
            <a:spLocks noChangeArrowheads="1"/>
          </p:cNvSpPr>
          <p:nvPr/>
        </p:nvSpPr>
        <p:spPr bwMode="auto">
          <a:xfrm>
            <a:off x="3152775" y="2060575"/>
            <a:ext cx="345598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1800" b="1">
                <a:latin typeface="DSN MonTaNa" pitchFamily="2" charset="-34"/>
                <a:cs typeface="DSN MonTaNa" pitchFamily="2" charset="-34"/>
              </a:rPr>
              <a:t>องค์การบริหารส่วนตำบลบางด้วน</a:t>
            </a:r>
            <a:br>
              <a:rPr lang="th-TH" sz="1800" b="1">
                <a:latin typeface="DSN MonTaNa" pitchFamily="2" charset="-34"/>
                <a:cs typeface="DSN MonTaNa" pitchFamily="2" charset="-34"/>
              </a:rPr>
            </a:br>
            <a:r>
              <a:rPr lang="th-TH" sz="1800" b="1">
                <a:latin typeface="DSN MonTaNa" pitchFamily="2" charset="-34"/>
                <a:cs typeface="DSN MonTaNa" pitchFamily="2" charset="-34"/>
              </a:rPr>
              <a:t>อำเภอปะเหลียน จังหวัดตรัง                โทร.075-576814</a:t>
            </a:r>
            <a:endParaRPr lang="th-TH" sz="2000">
              <a:latin typeface="DSN MonTaNa" pitchFamily="2" charset="-34"/>
              <a:cs typeface="DSN MonTaNa" pitchFamily="2" charset="-34"/>
            </a:endParaRPr>
          </a:p>
        </p:txBody>
      </p:sp>
      <p:pic>
        <p:nvPicPr>
          <p:cNvPr id="5133" name="Picture 68" descr="ANd9GcS2VZQmCaOD0W9UOm299mUqCg0t0XKQ-855CNUsqM0ZDi2iwOx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24213" y="4117975"/>
            <a:ext cx="2808287" cy="157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การออกแบบเริ่มต้น">
  <a:themeElements>
    <a:clrScheme name="การออกแบบเริ่มต้น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การออกแบบเริ่มต้น">
      <a:majorFont>
        <a:latin typeface="Angsana New"/>
        <a:ea typeface=""/>
        <a:cs typeface=""/>
      </a:majorFont>
      <a:minorFont>
        <a:latin typeface="Angsana Ne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ngsana New" pitchFamily="18" charset="-34"/>
          </a:defRPr>
        </a:defPPr>
      </a:lstStyle>
    </a:lnDef>
  </a:objectDefaults>
  <a:extraClrSchemeLst>
    <a:extraClrScheme>
      <a:clrScheme name="การออกแบบเริ่มต้น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ชุดรูปแบบ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</TotalTime>
  <Words>672</Words>
  <Application>Microsoft Office PowerPoint</Application>
  <PresentationFormat>กระดาษ A4 (210x297 มม.)</PresentationFormat>
  <Paragraphs>73</Paragraphs>
  <Slides>2</Slides>
  <Notes>2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</vt:i4>
      </vt:variant>
    </vt:vector>
  </HeadingPairs>
  <TitlesOfParts>
    <vt:vector size="8" baseType="lpstr">
      <vt:lpstr>SimSun</vt:lpstr>
      <vt:lpstr>Angsana New</vt:lpstr>
      <vt:lpstr>AngsanaUPC</vt:lpstr>
      <vt:lpstr>Cordia New</vt:lpstr>
      <vt:lpstr>DSN MonTaNa</vt:lpstr>
      <vt:lpstr>การออกแบบเริ่มต้น</vt:lpstr>
      <vt:lpstr>งานนำเสนอ PowerPoint</vt:lpstr>
      <vt:lpstr>งานนำเสนอ PowerPoint</vt:lpstr>
    </vt:vector>
  </TitlesOfParts>
  <Company>Yala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ไม่มีชื่อเรื่องภาพนิ่ง</dc:title>
  <dc:creator>Kamonchart Aunyos</dc:creator>
  <cp:lastModifiedBy>COM_PC</cp:lastModifiedBy>
  <cp:revision>71</cp:revision>
  <cp:lastPrinted>2020-06-30T08:29:28Z</cp:lastPrinted>
  <dcterms:created xsi:type="dcterms:W3CDTF">2001-11-27T06:52:47Z</dcterms:created>
  <dcterms:modified xsi:type="dcterms:W3CDTF">2020-06-30T08:30:58Z</dcterms:modified>
</cp:coreProperties>
</file>